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71" r:id="rId9"/>
    <p:sldId id="272" r:id="rId10"/>
    <p:sldId id="273" r:id="rId11"/>
    <p:sldId id="265" r:id="rId12"/>
    <p:sldId id="266" r:id="rId13"/>
    <p:sldId id="270" r:id="rId14"/>
    <p:sldId id="274" r:id="rId15"/>
    <p:sldId id="257" r:id="rId16"/>
    <p:sldId id="275" r:id="rId17"/>
    <p:sldId id="276" r:id="rId18"/>
    <p:sldId id="277" r:id="rId19"/>
    <p:sldId id="278" r:id="rId20"/>
    <p:sldId id="279" r:id="rId21"/>
    <p:sldId id="280" r:id="rId22"/>
    <p:sldId id="256" r:id="rId23"/>
    <p:sldId id="281" r:id="rId24"/>
    <p:sldId id="282" r:id="rId25"/>
    <p:sldId id="285" r:id="rId26"/>
    <p:sldId id="286"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35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D378-626D-6458-5127-B93AFC2C1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F0603E-07D3-B7D2-B118-7802669AFD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F9F13D9-C014-29DB-6F29-2EA8584896EE}"/>
              </a:ext>
            </a:extLst>
          </p:cNvPr>
          <p:cNvSpPr>
            <a:spLocks noGrp="1"/>
          </p:cNvSpPr>
          <p:nvPr>
            <p:ph type="dt" sz="half" idx="10"/>
          </p:nvPr>
        </p:nvSpPr>
        <p:spPr/>
        <p:txBody>
          <a:bodyPr/>
          <a:lstStyle/>
          <a:p>
            <a:fld id="{5620F727-ECD2-43B2-A7DB-7B32B0899D0E}" type="datetimeFigureOut">
              <a:rPr lang="en-IN" smtClean="0"/>
              <a:t>14-02-2025</a:t>
            </a:fld>
            <a:endParaRPr lang="en-IN"/>
          </a:p>
        </p:txBody>
      </p:sp>
      <p:sp>
        <p:nvSpPr>
          <p:cNvPr id="5" name="Footer Placeholder 4">
            <a:extLst>
              <a:ext uri="{FF2B5EF4-FFF2-40B4-BE49-F238E27FC236}">
                <a16:creationId xmlns:a16="http://schemas.microsoft.com/office/drawing/2014/main" id="{1134F272-1A9C-CA1E-FB37-4E440C6E93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014C12-A7DC-011C-BE5D-9D7EE60E091F}"/>
              </a:ext>
            </a:extLst>
          </p:cNvPr>
          <p:cNvSpPr>
            <a:spLocks noGrp="1"/>
          </p:cNvSpPr>
          <p:nvPr>
            <p:ph type="sldNum" sz="quarter" idx="12"/>
          </p:nvPr>
        </p:nvSpPr>
        <p:spPr/>
        <p:txBody>
          <a:bodyPr/>
          <a:lstStyle/>
          <a:p>
            <a:fld id="{B604A6B4-6BBE-4CB7-B0B3-2A34A4DE87BA}" type="slidenum">
              <a:rPr lang="en-IN" smtClean="0"/>
              <a:t>‹#›</a:t>
            </a:fld>
            <a:endParaRPr lang="en-IN"/>
          </a:p>
        </p:txBody>
      </p:sp>
    </p:spTree>
    <p:extLst>
      <p:ext uri="{BB962C8B-B14F-4D97-AF65-F5344CB8AC3E}">
        <p14:creationId xmlns:p14="http://schemas.microsoft.com/office/powerpoint/2010/main" val="94883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5650-B739-F42C-EFF7-F778BE5DC4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C5DBD6-99A3-DEDF-BEDE-63BCD607B8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D7D77A-E748-B967-2E51-3747CDD8EDA9}"/>
              </a:ext>
            </a:extLst>
          </p:cNvPr>
          <p:cNvSpPr>
            <a:spLocks noGrp="1"/>
          </p:cNvSpPr>
          <p:nvPr>
            <p:ph type="dt" sz="half" idx="10"/>
          </p:nvPr>
        </p:nvSpPr>
        <p:spPr/>
        <p:txBody>
          <a:bodyPr/>
          <a:lstStyle/>
          <a:p>
            <a:fld id="{5620F727-ECD2-43B2-A7DB-7B32B0899D0E}" type="datetimeFigureOut">
              <a:rPr lang="en-IN" smtClean="0"/>
              <a:t>14-02-2025</a:t>
            </a:fld>
            <a:endParaRPr lang="en-IN"/>
          </a:p>
        </p:txBody>
      </p:sp>
      <p:sp>
        <p:nvSpPr>
          <p:cNvPr id="5" name="Footer Placeholder 4">
            <a:extLst>
              <a:ext uri="{FF2B5EF4-FFF2-40B4-BE49-F238E27FC236}">
                <a16:creationId xmlns:a16="http://schemas.microsoft.com/office/drawing/2014/main" id="{0F6121EA-94BB-94B7-9DE2-D5B2E478DC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0C3DF9-469B-5519-65B3-69F86B907CC9}"/>
              </a:ext>
            </a:extLst>
          </p:cNvPr>
          <p:cNvSpPr>
            <a:spLocks noGrp="1"/>
          </p:cNvSpPr>
          <p:nvPr>
            <p:ph type="sldNum" sz="quarter" idx="12"/>
          </p:nvPr>
        </p:nvSpPr>
        <p:spPr/>
        <p:txBody>
          <a:bodyPr/>
          <a:lstStyle/>
          <a:p>
            <a:fld id="{B604A6B4-6BBE-4CB7-B0B3-2A34A4DE87BA}" type="slidenum">
              <a:rPr lang="en-IN" smtClean="0"/>
              <a:t>‹#›</a:t>
            </a:fld>
            <a:endParaRPr lang="en-IN"/>
          </a:p>
        </p:txBody>
      </p:sp>
    </p:spTree>
    <p:extLst>
      <p:ext uri="{BB962C8B-B14F-4D97-AF65-F5344CB8AC3E}">
        <p14:creationId xmlns:p14="http://schemas.microsoft.com/office/powerpoint/2010/main" val="214136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BF1611-0DC2-E8B5-B33E-941217F489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23FC4F-7E86-53A6-7C54-FC22C512BA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372B98-2A39-8FCC-138D-7C913EC52EA2}"/>
              </a:ext>
            </a:extLst>
          </p:cNvPr>
          <p:cNvSpPr>
            <a:spLocks noGrp="1"/>
          </p:cNvSpPr>
          <p:nvPr>
            <p:ph type="dt" sz="half" idx="10"/>
          </p:nvPr>
        </p:nvSpPr>
        <p:spPr/>
        <p:txBody>
          <a:bodyPr/>
          <a:lstStyle/>
          <a:p>
            <a:fld id="{5620F727-ECD2-43B2-A7DB-7B32B0899D0E}" type="datetimeFigureOut">
              <a:rPr lang="en-IN" smtClean="0"/>
              <a:t>14-02-2025</a:t>
            </a:fld>
            <a:endParaRPr lang="en-IN"/>
          </a:p>
        </p:txBody>
      </p:sp>
      <p:sp>
        <p:nvSpPr>
          <p:cNvPr id="5" name="Footer Placeholder 4">
            <a:extLst>
              <a:ext uri="{FF2B5EF4-FFF2-40B4-BE49-F238E27FC236}">
                <a16:creationId xmlns:a16="http://schemas.microsoft.com/office/drawing/2014/main" id="{9904A476-1D13-5A2B-3AE0-F5D21E10C8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5CB326-5887-F9F5-7667-3C4483B74797}"/>
              </a:ext>
            </a:extLst>
          </p:cNvPr>
          <p:cNvSpPr>
            <a:spLocks noGrp="1"/>
          </p:cNvSpPr>
          <p:nvPr>
            <p:ph type="sldNum" sz="quarter" idx="12"/>
          </p:nvPr>
        </p:nvSpPr>
        <p:spPr/>
        <p:txBody>
          <a:bodyPr/>
          <a:lstStyle/>
          <a:p>
            <a:fld id="{B604A6B4-6BBE-4CB7-B0B3-2A34A4DE87BA}" type="slidenum">
              <a:rPr lang="en-IN" smtClean="0"/>
              <a:t>‹#›</a:t>
            </a:fld>
            <a:endParaRPr lang="en-IN"/>
          </a:p>
        </p:txBody>
      </p:sp>
    </p:spTree>
    <p:extLst>
      <p:ext uri="{BB962C8B-B14F-4D97-AF65-F5344CB8AC3E}">
        <p14:creationId xmlns:p14="http://schemas.microsoft.com/office/powerpoint/2010/main" val="24434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B407-C922-FD12-064F-B5EB684DDD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DBFBA4-DAD6-1565-A0B1-CD612CBA7F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D7D2C8-0B31-D85D-8724-EB0CBFCB401F}"/>
              </a:ext>
            </a:extLst>
          </p:cNvPr>
          <p:cNvSpPr>
            <a:spLocks noGrp="1"/>
          </p:cNvSpPr>
          <p:nvPr>
            <p:ph type="dt" sz="half" idx="10"/>
          </p:nvPr>
        </p:nvSpPr>
        <p:spPr/>
        <p:txBody>
          <a:bodyPr/>
          <a:lstStyle/>
          <a:p>
            <a:fld id="{5620F727-ECD2-43B2-A7DB-7B32B0899D0E}" type="datetimeFigureOut">
              <a:rPr lang="en-IN" smtClean="0"/>
              <a:t>14-02-2025</a:t>
            </a:fld>
            <a:endParaRPr lang="en-IN"/>
          </a:p>
        </p:txBody>
      </p:sp>
      <p:sp>
        <p:nvSpPr>
          <p:cNvPr id="5" name="Footer Placeholder 4">
            <a:extLst>
              <a:ext uri="{FF2B5EF4-FFF2-40B4-BE49-F238E27FC236}">
                <a16:creationId xmlns:a16="http://schemas.microsoft.com/office/drawing/2014/main" id="{84FD3057-2921-EE18-CA2D-EAFBB0B6D4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984941-10F9-81E4-5F5D-AEFFFA0C64DE}"/>
              </a:ext>
            </a:extLst>
          </p:cNvPr>
          <p:cNvSpPr>
            <a:spLocks noGrp="1"/>
          </p:cNvSpPr>
          <p:nvPr>
            <p:ph type="sldNum" sz="quarter" idx="12"/>
          </p:nvPr>
        </p:nvSpPr>
        <p:spPr/>
        <p:txBody>
          <a:bodyPr/>
          <a:lstStyle/>
          <a:p>
            <a:fld id="{B604A6B4-6BBE-4CB7-B0B3-2A34A4DE87BA}" type="slidenum">
              <a:rPr lang="en-IN" smtClean="0"/>
              <a:t>‹#›</a:t>
            </a:fld>
            <a:endParaRPr lang="en-IN"/>
          </a:p>
        </p:txBody>
      </p:sp>
    </p:spTree>
    <p:extLst>
      <p:ext uri="{BB962C8B-B14F-4D97-AF65-F5344CB8AC3E}">
        <p14:creationId xmlns:p14="http://schemas.microsoft.com/office/powerpoint/2010/main" val="3856978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701F-3C91-5AD9-65B0-325508B479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B1D788E-4025-D712-089C-2A21A422CF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FA1C51-46A6-3EDE-298D-9B0D0A712BAB}"/>
              </a:ext>
            </a:extLst>
          </p:cNvPr>
          <p:cNvSpPr>
            <a:spLocks noGrp="1"/>
          </p:cNvSpPr>
          <p:nvPr>
            <p:ph type="dt" sz="half" idx="10"/>
          </p:nvPr>
        </p:nvSpPr>
        <p:spPr/>
        <p:txBody>
          <a:bodyPr/>
          <a:lstStyle/>
          <a:p>
            <a:fld id="{5620F727-ECD2-43B2-A7DB-7B32B0899D0E}" type="datetimeFigureOut">
              <a:rPr lang="en-IN" smtClean="0"/>
              <a:t>14-02-2025</a:t>
            </a:fld>
            <a:endParaRPr lang="en-IN"/>
          </a:p>
        </p:txBody>
      </p:sp>
      <p:sp>
        <p:nvSpPr>
          <p:cNvPr id="5" name="Footer Placeholder 4">
            <a:extLst>
              <a:ext uri="{FF2B5EF4-FFF2-40B4-BE49-F238E27FC236}">
                <a16:creationId xmlns:a16="http://schemas.microsoft.com/office/drawing/2014/main" id="{B18A9BD4-8154-8EBA-DAD8-8E89C87C92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1CAB2D-147C-D058-7A8A-DC9B7979D3F3}"/>
              </a:ext>
            </a:extLst>
          </p:cNvPr>
          <p:cNvSpPr>
            <a:spLocks noGrp="1"/>
          </p:cNvSpPr>
          <p:nvPr>
            <p:ph type="sldNum" sz="quarter" idx="12"/>
          </p:nvPr>
        </p:nvSpPr>
        <p:spPr/>
        <p:txBody>
          <a:bodyPr/>
          <a:lstStyle/>
          <a:p>
            <a:fld id="{B604A6B4-6BBE-4CB7-B0B3-2A34A4DE87BA}" type="slidenum">
              <a:rPr lang="en-IN" smtClean="0"/>
              <a:t>‹#›</a:t>
            </a:fld>
            <a:endParaRPr lang="en-IN"/>
          </a:p>
        </p:txBody>
      </p:sp>
    </p:spTree>
    <p:extLst>
      <p:ext uri="{BB962C8B-B14F-4D97-AF65-F5344CB8AC3E}">
        <p14:creationId xmlns:p14="http://schemas.microsoft.com/office/powerpoint/2010/main" val="1521377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DF3B-6F68-CF32-540E-0E90A09200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6E9CD7-30DC-36D0-BFF6-384A27D45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A803C5F-82A0-987D-71B0-7D44B6A85E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B4FBE8-B2D7-E69B-747E-3272F1FE2C8F}"/>
              </a:ext>
            </a:extLst>
          </p:cNvPr>
          <p:cNvSpPr>
            <a:spLocks noGrp="1"/>
          </p:cNvSpPr>
          <p:nvPr>
            <p:ph type="dt" sz="half" idx="10"/>
          </p:nvPr>
        </p:nvSpPr>
        <p:spPr/>
        <p:txBody>
          <a:bodyPr/>
          <a:lstStyle/>
          <a:p>
            <a:fld id="{5620F727-ECD2-43B2-A7DB-7B32B0899D0E}" type="datetimeFigureOut">
              <a:rPr lang="en-IN" smtClean="0"/>
              <a:t>14-02-2025</a:t>
            </a:fld>
            <a:endParaRPr lang="en-IN"/>
          </a:p>
        </p:txBody>
      </p:sp>
      <p:sp>
        <p:nvSpPr>
          <p:cNvPr id="6" name="Footer Placeholder 5">
            <a:extLst>
              <a:ext uri="{FF2B5EF4-FFF2-40B4-BE49-F238E27FC236}">
                <a16:creationId xmlns:a16="http://schemas.microsoft.com/office/drawing/2014/main" id="{D6E540AB-46AF-2285-3D09-2FA544CDAD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2A4A91-E9A4-F31D-E07D-3AE6C0B174A0}"/>
              </a:ext>
            </a:extLst>
          </p:cNvPr>
          <p:cNvSpPr>
            <a:spLocks noGrp="1"/>
          </p:cNvSpPr>
          <p:nvPr>
            <p:ph type="sldNum" sz="quarter" idx="12"/>
          </p:nvPr>
        </p:nvSpPr>
        <p:spPr/>
        <p:txBody>
          <a:bodyPr/>
          <a:lstStyle/>
          <a:p>
            <a:fld id="{B604A6B4-6BBE-4CB7-B0B3-2A34A4DE87BA}" type="slidenum">
              <a:rPr lang="en-IN" smtClean="0"/>
              <a:t>‹#›</a:t>
            </a:fld>
            <a:endParaRPr lang="en-IN"/>
          </a:p>
        </p:txBody>
      </p:sp>
    </p:spTree>
    <p:extLst>
      <p:ext uri="{BB962C8B-B14F-4D97-AF65-F5344CB8AC3E}">
        <p14:creationId xmlns:p14="http://schemas.microsoft.com/office/powerpoint/2010/main" val="3129315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3402-258B-BE64-C91D-192A231D2D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2EF3F6-EF76-4784-E50F-D2FB17E69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88144F-2AA3-5648-E357-53EF71333C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8BBC31-B6A9-AD66-F045-D2824EE5B0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16A009-D274-33D4-568B-D2A003919B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CA63E5-2ACC-C6F9-B7F9-ECFB67454855}"/>
              </a:ext>
            </a:extLst>
          </p:cNvPr>
          <p:cNvSpPr>
            <a:spLocks noGrp="1"/>
          </p:cNvSpPr>
          <p:nvPr>
            <p:ph type="dt" sz="half" idx="10"/>
          </p:nvPr>
        </p:nvSpPr>
        <p:spPr/>
        <p:txBody>
          <a:bodyPr/>
          <a:lstStyle/>
          <a:p>
            <a:fld id="{5620F727-ECD2-43B2-A7DB-7B32B0899D0E}" type="datetimeFigureOut">
              <a:rPr lang="en-IN" smtClean="0"/>
              <a:t>14-02-2025</a:t>
            </a:fld>
            <a:endParaRPr lang="en-IN"/>
          </a:p>
        </p:txBody>
      </p:sp>
      <p:sp>
        <p:nvSpPr>
          <p:cNvPr id="8" name="Footer Placeholder 7">
            <a:extLst>
              <a:ext uri="{FF2B5EF4-FFF2-40B4-BE49-F238E27FC236}">
                <a16:creationId xmlns:a16="http://schemas.microsoft.com/office/drawing/2014/main" id="{E5E07210-A03A-66B1-9B5F-BDF8B201F0E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471A32-0139-29D2-70D2-4B92EFA640A8}"/>
              </a:ext>
            </a:extLst>
          </p:cNvPr>
          <p:cNvSpPr>
            <a:spLocks noGrp="1"/>
          </p:cNvSpPr>
          <p:nvPr>
            <p:ph type="sldNum" sz="quarter" idx="12"/>
          </p:nvPr>
        </p:nvSpPr>
        <p:spPr/>
        <p:txBody>
          <a:bodyPr/>
          <a:lstStyle/>
          <a:p>
            <a:fld id="{B604A6B4-6BBE-4CB7-B0B3-2A34A4DE87BA}" type="slidenum">
              <a:rPr lang="en-IN" smtClean="0"/>
              <a:t>‹#›</a:t>
            </a:fld>
            <a:endParaRPr lang="en-IN"/>
          </a:p>
        </p:txBody>
      </p:sp>
    </p:spTree>
    <p:extLst>
      <p:ext uri="{BB962C8B-B14F-4D97-AF65-F5344CB8AC3E}">
        <p14:creationId xmlns:p14="http://schemas.microsoft.com/office/powerpoint/2010/main" val="2843792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379D-18C6-7621-B7AB-31800C2C78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8ADF4E-B795-DC24-ACB0-430F1BA0CDA8}"/>
              </a:ext>
            </a:extLst>
          </p:cNvPr>
          <p:cNvSpPr>
            <a:spLocks noGrp="1"/>
          </p:cNvSpPr>
          <p:nvPr>
            <p:ph type="dt" sz="half" idx="10"/>
          </p:nvPr>
        </p:nvSpPr>
        <p:spPr/>
        <p:txBody>
          <a:bodyPr/>
          <a:lstStyle/>
          <a:p>
            <a:fld id="{5620F727-ECD2-43B2-A7DB-7B32B0899D0E}" type="datetimeFigureOut">
              <a:rPr lang="en-IN" smtClean="0"/>
              <a:t>14-02-2025</a:t>
            </a:fld>
            <a:endParaRPr lang="en-IN"/>
          </a:p>
        </p:txBody>
      </p:sp>
      <p:sp>
        <p:nvSpPr>
          <p:cNvPr id="4" name="Footer Placeholder 3">
            <a:extLst>
              <a:ext uri="{FF2B5EF4-FFF2-40B4-BE49-F238E27FC236}">
                <a16:creationId xmlns:a16="http://schemas.microsoft.com/office/drawing/2014/main" id="{2332264B-FC48-50BD-E984-70490F533B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16CBDE-3A78-BC23-4D2E-DF58ED3BF3FC}"/>
              </a:ext>
            </a:extLst>
          </p:cNvPr>
          <p:cNvSpPr>
            <a:spLocks noGrp="1"/>
          </p:cNvSpPr>
          <p:nvPr>
            <p:ph type="sldNum" sz="quarter" idx="12"/>
          </p:nvPr>
        </p:nvSpPr>
        <p:spPr/>
        <p:txBody>
          <a:bodyPr/>
          <a:lstStyle/>
          <a:p>
            <a:fld id="{B604A6B4-6BBE-4CB7-B0B3-2A34A4DE87BA}" type="slidenum">
              <a:rPr lang="en-IN" smtClean="0"/>
              <a:t>‹#›</a:t>
            </a:fld>
            <a:endParaRPr lang="en-IN"/>
          </a:p>
        </p:txBody>
      </p:sp>
    </p:spTree>
    <p:extLst>
      <p:ext uri="{BB962C8B-B14F-4D97-AF65-F5344CB8AC3E}">
        <p14:creationId xmlns:p14="http://schemas.microsoft.com/office/powerpoint/2010/main" val="3579574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6EA1F-3901-4765-AD1C-1D906C95FF88}"/>
              </a:ext>
            </a:extLst>
          </p:cNvPr>
          <p:cNvSpPr>
            <a:spLocks noGrp="1"/>
          </p:cNvSpPr>
          <p:nvPr>
            <p:ph type="dt" sz="half" idx="10"/>
          </p:nvPr>
        </p:nvSpPr>
        <p:spPr/>
        <p:txBody>
          <a:bodyPr/>
          <a:lstStyle/>
          <a:p>
            <a:fld id="{5620F727-ECD2-43B2-A7DB-7B32B0899D0E}" type="datetimeFigureOut">
              <a:rPr lang="en-IN" smtClean="0"/>
              <a:t>14-02-2025</a:t>
            </a:fld>
            <a:endParaRPr lang="en-IN"/>
          </a:p>
        </p:txBody>
      </p:sp>
      <p:sp>
        <p:nvSpPr>
          <p:cNvPr id="3" name="Footer Placeholder 2">
            <a:extLst>
              <a:ext uri="{FF2B5EF4-FFF2-40B4-BE49-F238E27FC236}">
                <a16:creationId xmlns:a16="http://schemas.microsoft.com/office/drawing/2014/main" id="{1C284F08-CD47-D334-5DFE-6D37D5333B8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DA86A21-E91E-567A-9FAC-BFC23211BFA8}"/>
              </a:ext>
            </a:extLst>
          </p:cNvPr>
          <p:cNvSpPr>
            <a:spLocks noGrp="1"/>
          </p:cNvSpPr>
          <p:nvPr>
            <p:ph type="sldNum" sz="quarter" idx="12"/>
          </p:nvPr>
        </p:nvSpPr>
        <p:spPr/>
        <p:txBody>
          <a:bodyPr/>
          <a:lstStyle/>
          <a:p>
            <a:fld id="{B604A6B4-6BBE-4CB7-B0B3-2A34A4DE87BA}" type="slidenum">
              <a:rPr lang="en-IN" smtClean="0"/>
              <a:t>‹#›</a:t>
            </a:fld>
            <a:endParaRPr lang="en-IN"/>
          </a:p>
        </p:txBody>
      </p:sp>
    </p:spTree>
    <p:extLst>
      <p:ext uri="{BB962C8B-B14F-4D97-AF65-F5344CB8AC3E}">
        <p14:creationId xmlns:p14="http://schemas.microsoft.com/office/powerpoint/2010/main" val="3235714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62D2-7A16-BBAA-91D8-46CD223168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FB44784-FE15-CE44-6753-216E4A8337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0D597A-DCE9-AB3E-791A-36E329E2D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064C0E-83FA-9253-67ED-3C27182A2BCC}"/>
              </a:ext>
            </a:extLst>
          </p:cNvPr>
          <p:cNvSpPr>
            <a:spLocks noGrp="1"/>
          </p:cNvSpPr>
          <p:nvPr>
            <p:ph type="dt" sz="half" idx="10"/>
          </p:nvPr>
        </p:nvSpPr>
        <p:spPr/>
        <p:txBody>
          <a:bodyPr/>
          <a:lstStyle/>
          <a:p>
            <a:fld id="{5620F727-ECD2-43B2-A7DB-7B32B0899D0E}" type="datetimeFigureOut">
              <a:rPr lang="en-IN" smtClean="0"/>
              <a:t>14-02-2025</a:t>
            </a:fld>
            <a:endParaRPr lang="en-IN"/>
          </a:p>
        </p:txBody>
      </p:sp>
      <p:sp>
        <p:nvSpPr>
          <p:cNvPr id="6" name="Footer Placeholder 5">
            <a:extLst>
              <a:ext uri="{FF2B5EF4-FFF2-40B4-BE49-F238E27FC236}">
                <a16:creationId xmlns:a16="http://schemas.microsoft.com/office/drawing/2014/main" id="{B973F1A3-8701-7235-14B5-F2C988F099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CA915B-D257-A0C6-4051-FB2684A7639E}"/>
              </a:ext>
            </a:extLst>
          </p:cNvPr>
          <p:cNvSpPr>
            <a:spLocks noGrp="1"/>
          </p:cNvSpPr>
          <p:nvPr>
            <p:ph type="sldNum" sz="quarter" idx="12"/>
          </p:nvPr>
        </p:nvSpPr>
        <p:spPr/>
        <p:txBody>
          <a:bodyPr/>
          <a:lstStyle/>
          <a:p>
            <a:fld id="{B604A6B4-6BBE-4CB7-B0B3-2A34A4DE87BA}" type="slidenum">
              <a:rPr lang="en-IN" smtClean="0"/>
              <a:t>‹#›</a:t>
            </a:fld>
            <a:endParaRPr lang="en-IN"/>
          </a:p>
        </p:txBody>
      </p:sp>
    </p:spTree>
    <p:extLst>
      <p:ext uri="{BB962C8B-B14F-4D97-AF65-F5344CB8AC3E}">
        <p14:creationId xmlns:p14="http://schemas.microsoft.com/office/powerpoint/2010/main" val="3280707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90EC-67D3-9EAE-AB8C-7E65A0457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BC23D50-7BF2-FAD6-93DA-0A5581DE1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981126F-B207-410B-D9D3-D74CAB908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415717-13E6-04FA-C082-658D122738F4}"/>
              </a:ext>
            </a:extLst>
          </p:cNvPr>
          <p:cNvSpPr>
            <a:spLocks noGrp="1"/>
          </p:cNvSpPr>
          <p:nvPr>
            <p:ph type="dt" sz="half" idx="10"/>
          </p:nvPr>
        </p:nvSpPr>
        <p:spPr/>
        <p:txBody>
          <a:bodyPr/>
          <a:lstStyle/>
          <a:p>
            <a:fld id="{5620F727-ECD2-43B2-A7DB-7B32B0899D0E}" type="datetimeFigureOut">
              <a:rPr lang="en-IN" smtClean="0"/>
              <a:t>14-02-2025</a:t>
            </a:fld>
            <a:endParaRPr lang="en-IN"/>
          </a:p>
        </p:txBody>
      </p:sp>
      <p:sp>
        <p:nvSpPr>
          <p:cNvPr id="6" name="Footer Placeholder 5">
            <a:extLst>
              <a:ext uri="{FF2B5EF4-FFF2-40B4-BE49-F238E27FC236}">
                <a16:creationId xmlns:a16="http://schemas.microsoft.com/office/drawing/2014/main" id="{C2A25AC3-B22D-ADEA-8C62-62945AF71B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304651-DB86-3278-EE23-202FAC3296D1}"/>
              </a:ext>
            </a:extLst>
          </p:cNvPr>
          <p:cNvSpPr>
            <a:spLocks noGrp="1"/>
          </p:cNvSpPr>
          <p:nvPr>
            <p:ph type="sldNum" sz="quarter" idx="12"/>
          </p:nvPr>
        </p:nvSpPr>
        <p:spPr/>
        <p:txBody>
          <a:bodyPr/>
          <a:lstStyle/>
          <a:p>
            <a:fld id="{B604A6B4-6BBE-4CB7-B0B3-2A34A4DE87BA}" type="slidenum">
              <a:rPr lang="en-IN" smtClean="0"/>
              <a:t>‹#›</a:t>
            </a:fld>
            <a:endParaRPr lang="en-IN"/>
          </a:p>
        </p:txBody>
      </p:sp>
    </p:spTree>
    <p:extLst>
      <p:ext uri="{BB962C8B-B14F-4D97-AF65-F5344CB8AC3E}">
        <p14:creationId xmlns:p14="http://schemas.microsoft.com/office/powerpoint/2010/main" val="3003939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5976E8-5B2F-245D-4718-152C95E7F4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CAC33A-C911-9CEA-6A43-53AD25169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A250D2-C54B-2DBD-A8F4-849A22445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0F727-ECD2-43B2-A7DB-7B32B0899D0E}" type="datetimeFigureOut">
              <a:rPr lang="en-IN" smtClean="0"/>
              <a:t>14-02-2025</a:t>
            </a:fld>
            <a:endParaRPr lang="en-IN"/>
          </a:p>
        </p:txBody>
      </p:sp>
      <p:sp>
        <p:nvSpPr>
          <p:cNvPr id="5" name="Footer Placeholder 4">
            <a:extLst>
              <a:ext uri="{FF2B5EF4-FFF2-40B4-BE49-F238E27FC236}">
                <a16:creationId xmlns:a16="http://schemas.microsoft.com/office/drawing/2014/main" id="{CD197306-5044-AB43-0913-BFA7F24206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00E68C-1417-4709-B571-136B585851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4A6B4-6BBE-4CB7-B0B3-2A34A4DE87BA}" type="slidenum">
              <a:rPr lang="en-IN" smtClean="0"/>
              <a:t>‹#›</a:t>
            </a:fld>
            <a:endParaRPr lang="en-IN"/>
          </a:p>
        </p:txBody>
      </p:sp>
    </p:spTree>
    <p:extLst>
      <p:ext uri="{BB962C8B-B14F-4D97-AF65-F5344CB8AC3E}">
        <p14:creationId xmlns:p14="http://schemas.microsoft.com/office/powerpoint/2010/main" val="715200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3DAF-132A-E83D-2CC9-E44D1C31A356}"/>
              </a:ext>
            </a:extLst>
          </p:cNvPr>
          <p:cNvSpPr>
            <a:spLocks noGrp="1"/>
          </p:cNvSpPr>
          <p:nvPr>
            <p:ph type="title"/>
          </p:nvPr>
        </p:nvSpPr>
        <p:spPr>
          <a:xfrm>
            <a:off x="446314" y="365125"/>
            <a:ext cx="10907486" cy="1325563"/>
          </a:xfrm>
        </p:spPr>
        <p:txBody>
          <a:bodyPr/>
          <a:lstStyle/>
          <a:p>
            <a:r>
              <a:rPr lang="en-IN" b="1" dirty="0"/>
              <a:t>Optimum Receiver/filter:</a:t>
            </a:r>
          </a:p>
        </p:txBody>
      </p:sp>
      <p:pic>
        <p:nvPicPr>
          <p:cNvPr id="5" name="Picture 4">
            <a:extLst>
              <a:ext uri="{FF2B5EF4-FFF2-40B4-BE49-F238E27FC236}">
                <a16:creationId xmlns:a16="http://schemas.microsoft.com/office/drawing/2014/main" id="{2F2D1949-2927-D4F6-C583-C65DE387C2CA}"/>
              </a:ext>
            </a:extLst>
          </p:cNvPr>
          <p:cNvPicPr>
            <a:picLocks noChangeAspect="1"/>
          </p:cNvPicPr>
          <p:nvPr/>
        </p:nvPicPr>
        <p:blipFill>
          <a:blip r:embed="rId2"/>
          <a:stretch>
            <a:fillRect/>
          </a:stretch>
        </p:blipFill>
        <p:spPr>
          <a:xfrm>
            <a:off x="1431402" y="2042931"/>
            <a:ext cx="9329195" cy="2772137"/>
          </a:xfrm>
          <a:prstGeom prst="rect">
            <a:avLst/>
          </a:prstGeom>
        </p:spPr>
      </p:pic>
    </p:spTree>
    <p:extLst>
      <p:ext uri="{BB962C8B-B14F-4D97-AF65-F5344CB8AC3E}">
        <p14:creationId xmlns:p14="http://schemas.microsoft.com/office/powerpoint/2010/main" val="30069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8539-2DB9-7DAC-887E-0FF76848386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ECDC3E1-D724-500C-4014-C15220DD29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686" y="97971"/>
            <a:ext cx="11582400" cy="6078992"/>
          </a:xfrm>
        </p:spPr>
      </p:pic>
    </p:spTree>
    <p:extLst>
      <p:ext uri="{BB962C8B-B14F-4D97-AF65-F5344CB8AC3E}">
        <p14:creationId xmlns:p14="http://schemas.microsoft.com/office/powerpoint/2010/main" val="2738487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20BD-B472-3590-A6B2-2FC60F60CB4F}"/>
              </a:ext>
            </a:extLst>
          </p:cNvPr>
          <p:cNvSpPr>
            <a:spLocks noGrp="1"/>
          </p:cNvSpPr>
          <p:nvPr>
            <p:ph type="title"/>
          </p:nvPr>
        </p:nvSpPr>
        <p:spPr>
          <a:xfrm>
            <a:off x="250371" y="125640"/>
            <a:ext cx="10515600" cy="1050018"/>
          </a:xfrm>
        </p:spPr>
        <p:txBody>
          <a:bodyPr/>
          <a:lstStyle/>
          <a:p>
            <a:r>
              <a:rPr lang="en-IN" b="1" dirty="0"/>
              <a:t>Information Theory:</a:t>
            </a:r>
          </a:p>
        </p:txBody>
      </p:sp>
      <p:pic>
        <p:nvPicPr>
          <p:cNvPr id="6" name="Content Placeholder 5">
            <a:extLst>
              <a:ext uri="{FF2B5EF4-FFF2-40B4-BE49-F238E27FC236}">
                <a16:creationId xmlns:a16="http://schemas.microsoft.com/office/drawing/2014/main" id="{CE14B13B-A569-7ABB-D6D9-45BBC4AF59DB}"/>
              </a:ext>
            </a:extLst>
          </p:cNvPr>
          <p:cNvPicPr>
            <a:picLocks noGrp="1" noChangeAspect="1"/>
          </p:cNvPicPr>
          <p:nvPr>
            <p:ph idx="1"/>
          </p:nvPr>
        </p:nvPicPr>
        <p:blipFill>
          <a:blip r:embed="rId2"/>
          <a:stretch>
            <a:fillRect/>
          </a:stretch>
        </p:blipFill>
        <p:spPr>
          <a:xfrm>
            <a:off x="457200" y="968830"/>
            <a:ext cx="11059886" cy="5508170"/>
          </a:xfrm>
        </p:spPr>
      </p:pic>
    </p:spTree>
    <p:extLst>
      <p:ext uri="{BB962C8B-B14F-4D97-AF65-F5344CB8AC3E}">
        <p14:creationId xmlns:p14="http://schemas.microsoft.com/office/powerpoint/2010/main" val="2360927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FA1B8F-75FF-8969-B05E-935F564A539A}"/>
              </a:ext>
            </a:extLst>
          </p:cNvPr>
          <p:cNvSpPr>
            <a:spLocks noGrp="1"/>
          </p:cNvSpPr>
          <p:nvPr>
            <p:ph idx="1"/>
          </p:nvPr>
        </p:nvSpPr>
        <p:spPr>
          <a:xfrm>
            <a:off x="838200" y="370114"/>
            <a:ext cx="10515600" cy="5806849"/>
          </a:xfrm>
        </p:spPr>
        <p:txBody>
          <a:bodyPr/>
          <a:lstStyle/>
          <a:p>
            <a:r>
              <a:rPr lang="en-IN" dirty="0"/>
              <a:t>2-bits    10-nats               e-</a:t>
            </a:r>
            <a:r>
              <a:rPr lang="en-IN" dirty="0" err="1"/>
              <a:t>hartleys</a:t>
            </a:r>
            <a:endParaRPr lang="en-IN" dirty="0"/>
          </a:p>
          <a:p>
            <a:endParaRPr lang="en-IN" dirty="0"/>
          </a:p>
          <a:p>
            <a:pPr marL="0" indent="0">
              <a:buNone/>
            </a:pPr>
            <a:r>
              <a:rPr lang="en-IN" dirty="0"/>
              <a:t>In a binary source,0s occur three times as often as 1s. Find the information contained in the 0s and 1s. Express the information in bits, </a:t>
            </a:r>
            <a:r>
              <a:rPr lang="en-IN" dirty="0" err="1"/>
              <a:t>nats</a:t>
            </a:r>
            <a:r>
              <a:rPr lang="en-IN" dirty="0"/>
              <a:t> and </a:t>
            </a:r>
            <a:r>
              <a:rPr lang="en-IN" dirty="0" err="1"/>
              <a:t>hartleys</a:t>
            </a:r>
            <a:endParaRPr lang="en-IN" dirty="0"/>
          </a:p>
          <a:p>
            <a:pPr marL="0" indent="0">
              <a:buNone/>
            </a:pPr>
            <a:endParaRPr lang="en-IN" dirty="0"/>
          </a:p>
          <a:p>
            <a:pPr marL="0" indent="0">
              <a:buNone/>
            </a:pPr>
            <a:r>
              <a:rPr lang="en-IN" dirty="0"/>
              <a:t>P(0)+P(1)=3P(1)+P(1)=1</a:t>
            </a:r>
          </a:p>
          <a:p>
            <a:pPr marL="0" indent="0">
              <a:buNone/>
            </a:pPr>
            <a:r>
              <a:rPr lang="en-IN" dirty="0"/>
              <a:t>P(0)=3/4 and P(1)=1/4</a:t>
            </a:r>
          </a:p>
        </p:txBody>
      </p:sp>
    </p:spTree>
    <p:extLst>
      <p:ext uri="{BB962C8B-B14F-4D97-AF65-F5344CB8AC3E}">
        <p14:creationId xmlns:p14="http://schemas.microsoft.com/office/powerpoint/2010/main" val="109622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FBC73-3687-525D-ABB8-9C4212C020B7}"/>
              </a:ext>
            </a:extLst>
          </p:cNvPr>
          <p:cNvSpPr>
            <a:spLocks noGrp="1"/>
          </p:cNvSpPr>
          <p:nvPr>
            <p:ph type="title"/>
          </p:nvPr>
        </p:nvSpPr>
        <p:spPr>
          <a:xfrm>
            <a:off x="838200" y="365126"/>
            <a:ext cx="10515600" cy="832304"/>
          </a:xfrm>
        </p:spPr>
        <p:txBody>
          <a:bodyPr/>
          <a:lstStyle/>
          <a:p>
            <a:r>
              <a:rPr lang="en-IN" b="1" dirty="0"/>
              <a:t>M-</a:t>
            </a:r>
            <a:r>
              <a:rPr lang="en-IN" b="1" dirty="0" err="1"/>
              <a:t>ary</a:t>
            </a:r>
            <a:r>
              <a:rPr lang="en-IN" b="1" dirty="0"/>
              <a:t> PAM with examples:</a:t>
            </a:r>
          </a:p>
        </p:txBody>
      </p:sp>
      <p:pic>
        <p:nvPicPr>
          <p:cNvPr id="5" name="Content Placeholder 4">
            <a:extLst>
              <a:ext uri="{FF2B5EF4-FFF2-40B4-BE49-F238E27FC236}">
                <a16:creationId xmlns:a16="http://schemas.microsoft.com/office/drawing/2014/main" id="{6CE1A10B-45F1-D9BE-8A05-F12B8167EE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747" y="1444058"/>
            <a:ext cx="2686050" cy="752475"/>
          </a:xfrm>
        </p:spPr>
      </p:pic>
      <p:pic>
        <p:nvPicPr>
          <p:cNvPr id="7" name="Picture 6">
            <a:extLst>
              <a:ext uri="{FF2B5EF4-FFF2-40B4-BE49-F238E27FC236}">
                <a16:creationId xmlns:a16="http://schemas.microsoft.com/office/drawing/2014/main" id="{AA3ADAFC-22D7-3EAD-B35A-919817DA6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75" y="2888115"/>
            <a:ext cx="11372850" cy="3171825"/>
          </a:xfrm>
          <a:prstGeom prst="rect">
            <a:avLst/>
          </a:prstGeom>
        </p:spPr>
      </p:pic>
      <p:pic>
        <p:nvPicPr>
          <p:cNvPr id="9" name="Picture 8">
            <a:extLst>
              <a:ext uri="{FF2B5EF4-FFF2-40B4-BE49-F238E27FC236}">
                <a16:creationId xmlns:a16="http://schemas.microsoft.com/office/drawing/2014/main" id="{40D3B999-B40F-D160-1587-2F14D7A55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6205" y="1212907"/>
            <a:ext cx="4101193" cy="1352210"/>
          </a:xfrm>
          <a:prstGeom prst="rect">
            <a:avLst/>
          </a:prstGeom>
        </p:spPr>
      </p:pic>
    </p:spTree>
    <p:extLst>
      <p:ext uri="{BB962C8B-B14F-4D97-AF65-F5344CB8AC3E}">
        <p14:creationId xmlns:p14="http://schemas.microsoft.com/office/powerpoint/2010/main" val="55305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050A64-62D6-5AC0-E38E-E65279D19D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22515"/>
            <a:ext cx="10515600" cy="4453564"/>
          </a:xfrm>
        </p:spPr>
      </p:pic>
    </p:spTree>
    <p:extLst>
      <p:ext uri="{BB962C8B-B14F-4D97-AF65-F5344CB8AC3E}">
        <p14:creationId xmlns:p14="http://schemas.microsoft.com/office/powerpoint/2010/main" val="194446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10FA-68A2-3E7A-2A63-A3E2F1E4F35A}"/>
              </a:ext>
            </a:extLst>
          </p:cNvPr>
          <p:cNvSpPr>
            <a:spLocks noGrp="1"/>
          </p:cNvSpPr>
          <p:nvPr>
            <p:ph type="title"/>
          </p:nvPr>
        </p:nvSpPr>
        <p:spPr>
          <a:xfrm>
            <a:off x="304800" y="18256"/>
            <a:ext cx="10515600" cy="1070316"/>
          </a:xfrm>
        </p:spPr>
        <p:txBody>
          <a:bodyPr/>
          <a:lstStyle/>
          <a:p>
            <a:r>
              <a:rPr lang="en-IN" b="1" dirty="0"/>
              <a:t>Pulse Shaping: Inter Symbol Interference</a:t>
            </a:r>
            <a:endParaRPr lang="en-IN" dirty="0"/>
          </a:p>
        </p:txBody>
      </p:sp>
      <p:sp>
        <p:nvSpPr>
          <p:cNvPr id="3" name="Content Placeholder 2">
            <a:extLst>
              <a:ext uri="{FF2B5EF4-FFF2-40B4-BE49-F238E27FC236}">
                <a16:creationId xmlns:a16="http://schemas.microsoft.com/office/drawing/2014/main" id="{942C98A7-4585-EB27-5F3C-E653FA9A1A3B}"/>
              </a:ext>
            </a:extLst>
          </p:cNvPr>
          <p:cNvSpPr>
            <a:spLocks noGrp="1"/>
          </p:cNvSpPr>
          <p:nvPr>
            <p:ph idx="1"/>
          </p:nvPr>
        </p:nvSpPr>
        <p:spPr>
          <a:xfrm>
            <a:off x="566057" y="1012371"/>
            <a:ext cx="10787743" cy="5671458"/>
          </a:xfrm>
        </p:spPr>
        <p:txBody>
          <a:bodyPr>
            <a:normAutofit/>
          </a:bodyPr>
          <a:lstStyle/>
          <a:p>
            <a:pPr marL="0" indent="0">
              <a:buNone/>
            </a:pPr>
            <a:r>
              <a:rPr lang="en-US" dirty="0"/>
              <a:t>This is a form of distortion of a signal, in which one or more symbols interfere with subsequent signals, causing noise or delivering a poor output.</a:t>
            </a:r>
          </a:p>
          <a:p>
            <a:endParaRPr lang="en-US"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Causes of ISI</a:t>
            </a:r>
          </a:p>
          <a:p>
            <a:pPr marL="0" indent="0">
              <a:buNone/>
            </a:pPr>
            <a:r>
              <a:rPr lang="en-US" dirty="0"/>
              <a:t>The main causes of ISI are −</a:t>
            </a:r>
          </a:p>
          <a:p>
            <a:pPr>
              <a:buFont typeface="Arial" panose="020B0604020202020204" pitchFamily="34" charset="0"/>
              <a:buChar char="•"/>
            </a:pPr>
            <a:r>
              <a:rPr lang="en-US" dirty="0"/>
              <a:t>Multi-path Propagation</a:t>
            </a:r>
          </a:p>
          <a:p>
            <a:pPr>
              <a:buFont typeface="Arial" panose="020B0604020202020204" pitchFamily="34" charset="0"/>
              <a:buChar char="•"/>
            </a:pPr>
            <a:r>
              <a:rPr lang="en-US" dirty="0"/>
              <a:t>Non-linear frequency in channels</a:t>
            </a:r>
          </a:p>
          <a:p>
            <a:pPr marL="0" indent="0">
              <a:buNone/>
            </a:pPr>
            <a:endParaRPr lang="en-IN" dirty="0"/>
          </a:p>
        </p:txBody>
      </p:sp>
      <p:pic>
        <p:nvPicPr>
          <p:cNvPr id="5" name="Picture 4">
            <a:extLst>
              <a:ext uri="{FF2B5EF4-FFF2-40B4-BE49-F238E27FC236}">
                <a16:creationId xmlns:a16="http://schemas.microsoft.com/office/drawing/2014/main" id="{F8517E61-0EA3-48A7-DC2F-55F03BD59DE1}"/>
              </a:ext>
            </a:extLst>
          </p:cNvPr>
          <p:cNvPicPr>
            <a:picLocks noChangeAspect="1"/>
          </p:cNvPicPr>
          <p:nvPr/>
        </p:nvPicPr>
        <p:blipFill>
          <a:blip r:embed="rId2"/>
          <a:stretch>
            <a:fillRect/>
          </a:stretch>
        </p:blipFill>
        <p:spPr>
          <a:xfrm>
            <a:off x="1280931" y="2351314"/>
            <a:ext cx="9630137" cy="1911063"/>
          </a:xfrm>
          <a:prstGeom prst="rect">
            <a:avLst/>
          </a:prstGeom>
        </p:spPr>
      </p:pic>
    </p:spTree>
    <p:extLst>
      <p:ext uri="{BB962C8B-B14F-4D97-AF65-F5344CB8AC3E}">
        <p14:creationId xmlns:p14="http://schemas.microsoft.com/office/powerpoint/2010/main" val="90515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40BC48-747B-952F-821B-EC4273CACA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6312" y="849086"/>
            <a:ext cx="10239375" cy="4861945"/>
          </a:xfrm>
        </p:spPr>
      </p:pic>
    </p:spTree>
    <p:extLst>
      <p:ext uri="{BB962C8B-B14F-4D97-AF65-F5344CB8AC3E}">
        <p14:creationId xmlns:p14="http://schemas.microsoft.com/office/powerpoint/2010/main" val="3089567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3523-A72A-E467-2687-9997725B9CD2}"/>
              </a:ext>
            </a:extLst>
          </p:cNvPr>
          <p:cNvSpPr>
            <a:spLocks noGrp="1"/>
          </p:cNvSpPr>
          <p:nvPr>
            <p:ph type="title"/>
          </p:nvPr>
        </p:nvSpPr>
        <p:spPr/>
        <p:txBody>
          <a:bodyPr/>
          <a:lstStyle/>
          <a:p>
            <a:r>
              <a:rPr lang="en-IN" b="1" dirty="0"/>
              <a:t>Nyquist Criterion for </a:t>
            </a:r>
            <a:r>
              <a:rPr lang="en-IN" b="1" dirty="0" err="1"/>
              <a:t>distortionless</a:t>
            </a:r>
            <a:r>
              <a:rPr lang="en-IN" b="1" dirty="0"/>
              <a:t> Baseband Binary Transmission:</a:t>
            </a:r>
          </a:p>
        </p:txBody>
      </p:sp>
      <p:pic>
        <p:nvPicPr>
          <p:cNvPr id="5" name="Content Placeholder 4">
            <a:extLst>
              <a:ext uri="{FF2B5EF4-FFF2-40B4-BE49-F238E27FC236}">
                <a16:creationId xmlns:a16="http://schemas.microsoft.com/office/drawing/2014/main" id="{9E17FA78-A662-CADA-5BE7-867D7129DB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7815" y="1690688"/>
            <a:ext cx="8458200" cy="1695450"/>
          </a:xfrm>
        </p:spPr>
      </p:pic>
      <p:pic>
        <p:nvPicPr>
          <p:cNvPr id="7" name="Picture 6">
            <a:extLst>
              <a:ext uri="{FF2B5EF4-FFF2-40B4-BE49-F238E27FC236}">
                <a16:creationId xmlns:a16="http://schemas.microsoft.com/office/drawing/2014/main" id="{0977A3A6-A910-7F93-7C94-1821E3E88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407" y="3754891"/>
            <a:ext cx="6438900" cy="1285875"/>
          </a:xfrm>
          <a:prstGeom prst="rect">
            <a:avLst/>
          </a:prstGeom>
        </p:spPr>
      </p:pic>
    </p:spTree>
    <p:extLst>
      <p:ext uri="{BB962C8B-B14F-4D97-AF65-F5344CB8AC3E}">
        <p14:creationId xmlns:p14="http://schemas.microsoft.com/office/powerpoint/2010/main" val="2089083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998ABE-3C23-A112-DA6D-DAB20FC968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057" y="326571"/>
            <a:ext cx="11103429" cy="6357258"/>
          </a:xfrm>
        </p:spPr>
      </p:pic>
    </p:spTree>
    <p:extLst>
      <p:ext uri="{BB962C8B-B14F-4D97-AF65-F5344CB8AC3E}">
        <p14:creationId xmlns:p14="http://schemas.microsoft.com/office/powerpoint/2010/main" val="3105120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B2CB-5743-ED41-849D-FDE0EEAB902B}"/>
              </a:ext>
            </a:extLst>
          </p:cNvPr>
          <p:cNvSpPr>
            <a:spLocks noGrp="1"/>
          </p:cNvSpPr>
          <p:nvPr>
            <p:ph type="title"/>
          </p:nvPr>
        </p:nvSpPr>
        <p:spPr/>
        <p:txBody>
          <a:bodyPr/>
          <a:lstStyle/>
          <a:p>
            <a:r>
              <a:rPr lang="en-IN" b="1" dirty="0"/>
              <a:t>Raised Cosine filter:</a:t>
            </a:r>
          </a:p>
        </p:txBody>
      </p:sp>
      <p:pic>
        <p:nvPicPr>
          <p:cNvPr id="5" name="Content Placeholder 4">
            <a:extLst>
              <a:ext uri="{FF2B5EF4-FFF2-40B4-BE49-F238E27FC236}">
                <a16:creationId xmlns:a16="http://schemas.microsoft.com/office/drawing/2014/main" id="{8038E182-F360-25FC-A0EB-BECE52E199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8829" y="1415143"/>
            <a:ext cx="10602685" cy="5077731"/>
          </a:xfrm>
        </p:spPr>
      </p:pic>
    </p:spTree>
    <p:extLst>
      <p:ext uri="{BB962C8B-B14F-4D97-AF65-F5344CB8AC3E}">
        <p14:creationId xmlns:p14="http://schemas.microsoft.com/office/powerpoint/2010/main" val="2587195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FCB8D4-8045-4C20-E1C8-D850BEED1270}"/>
              </a:ext>
            </a:extLst>
          </p:cNvPr>
          <p:cNvPicPr>
            <a:picLocks noChangeAspect="1"/>
          </p:cNvPicPr>
          <p:nvPr/>
        </p:nvPicPr>
        <p:blipFill>
          <a:blip r:embed="rId2"/>
          <a:stretch>
            <a:fillRect/>
          </a:stretch>
        </p:blipFill>
        <p:spPr>
          <a:xfrm>
            <a:off x="482829" y="192222"/>
            <a:ext cx="9390514" cy="2409464"/>
          </a:xfrm>
          <a:prstGeom prst="rect">
            <a:avLst/>
          </a:prstGeom>
        </p:spPr>
      </p:pic>
      <p:pic>
        <p:nvPicPr>
          <p:cNvPr id="7" name="Picture 6">
            <a:extLst>
              <a:ext uri="{FF2B5EF4-FFF2-40B4-BE49-F238E27FC236}">
                <a16:creationId xmlns:a16="http://schemas.microsoft.com/office/drawing/2014/main" id="{FFFC8A09-7B2B-E633-F248-B2E9C539F797}"/>
              </a:ext>
            </a:extLst>
          </p:cNvPr>
          <p:cNvPicPr>
            <a:picLocks noChangeAspect="1"/>
          </p:cNvPicPr>
          <p:nvPr/>
        </p:nvPicPr>
        <p:blipFill>
          <a:blip r:embed="rId3"/>
          <a:stretch>
            <a:fillRect/>
          </a:stretch>
        </p:blipFill>
        <p:spPr>
          <a:xfrm>
            <a:off x="284820" y="2808927"/>
            <a:ext cx="11424351" cy="3602759"/>
          </a:xfrm>
          <a:prstGeom prst="rect">
            <a:avLst/>
          </a:prstGeom>
        </p:spPr>
      </p:pic>
    </p:spTree>
    <p:extLst>
      <p:ext uri="{BB962C8B-B14F-4D97-AF65-F5344CB8AC3E}">
        <p14:creationId xmlns:p14="http://schemas.microsoft.com/office/powerpoint/2010/main" val="347309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B9A2AA-DF57-8065-3DD8-08B1CF656F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6828"/>
            <a:ext cx="11049000" cy="6433457"/>
          </a:xfrm>
        </p:spPr>
      </p:pic>
    </p:spTree>
    <p:extLst>
      <p:ext uri="{BB962C8B-B14F-4D97-AF65-F5344CB8AC3E}">
        <p14:creationId xmlns:p14="http://schemas.microsoft.com/office/powerpoint/2010/main" val="344560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D8A7108-A879-FA70-C744-C46B18B0D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5543" y="587829"/>
            <a:ext cx="10646228" cy="5791199"/>
          </a:xfrm>
        </p:spPr>
      </p:pic>
    </p:spTree>
    <p:extLst>
      <p:ext uri="{BB962C8B-B14F-4D97-AF65-F5344CB8AC3E}">
        <p14:creationId xmlns:p14="http://schemas.microsoft.com/office/powerpoint/2010/main" val="4144867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F4A8-5319-4EF3-5985-FE8B7745ADA0}"/>
              </a:ext>
            </a:extLst>
          </p:cNvPr>
          <p:cNvSpPr>
            <a:spLocks noGrp="1"/>
          </p:cNvSpPr>
          <p:nvPr>
            <p:ph type="title"/>
          </p:nvPr>
        </p:nvSpPr>
        <p:spPr>
          <a:xfrm>
            <a:off x="206828" y="201840"/>
            <a:ext cx="10515600" cy="1325563"/>
          </a:xfrm>
        </p:spPr>
        <p:txBody>
          <a:bodyPr/>
          <a:lstStyle/>
          <a:p>
            <a:r>
              <a:rPr lang="en-IN" b="1" dirty="0"/>
              <a:t>Eye Diagrams:</a:t>
            </a:r>
          </a:p>
        </p:txBody>
      </p:sp>
      <p:sp>
        <p:nvSpPr>
          <p:cNvPr id="3" name="Content Placeholder 2">
            <a:extLst>
              <a:ext uri="{FF2B5EF4-FFF2-40B4-BE49-F238E27FC236}">
                <a16:creationId xmlns:a16="http://schemas.microsoft.com/office/drawing/2014/main" id="{9924598D-33CA-215B-46B7-6DEE36C9C458}"/>
              </a:ext>
            </a:extLst>
          </p:cNvPr>
          <p:cNvSpPr>
            <a:spLocks noGrp="1"/>
          </p:cNvSpPr>
          <p:nvPr>
            <p:ph idx="1"/>
          </p:nvPr>
        </p:nvSpPr>
        <p:spPr>
          <a:xfrm>
            <a:off x="206828" y="1143000"/>
            <a:ext cx="11146972" cy="5033963"/>
          </a:xfrm>
        </p:spPr>
        <p:txBody>
          <a:bodyPr/>
          <a:lstStyle/>
          <a:p>
            <a:r>
              <a:rPr lang="en-US" dirty="0"/>
              <a:t>An effective way to study the effects of ISI is the </a:t>
            </a:r>
            <a:r>
              <a:rPr lang="en-US" b="1" dirty="0"/>
              <a:t>Eye Pattern</a:t>
            </a:r>
            <a:r>
              <a:rPr lang="en-US" dirty="0"/>
              <a:t>. The name Eye Pattern was given from its resemblance to the human eye for binary waves. The interior region of the eye pattern is called the </a:t>
            </a:r>
            <a:r>
              <a:rPr lang="en-US" b="1" dirty="0"/>
              <a:t>eye opening</a:t>
            </a:r>
            <a:r>
              <a:rPr lang="en-US" dirty="0"/>
              <a:t>. The following figure shows the image of an eye-pattern</a:t>
            </a:r>
          </a:p>
          <a:p>
            <a:endParaRPr lang="en-IN" dirty="0"/>
          </a:p>
        </p:txBody>
      </p:sp>
      <p:pic>
        <p:nvPicPr>
          <p:cNvPr id="5" name="Picture 4">
            <a:extLst>
              <a:ext uri="{FF2B5EF4-FFF2-40B4-BE49-F238E27FC236}">
                <a16:creationId xmlns:a16="http://schemas.microsoft.com/office/drawing/2014/main" id="{CCA10569-05B9-FA3F-C474-49E60234D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71" y="2688770"/>
            <a:ext cx="10439400" cy="4211306"/>
          </a:xfrm>
          <a:prstGeom prst="rect">
            <a:avLst/>
          </a:prstGeom>
        </p:spPr>
      </p:pic>
    </p:spTree>
    <p:extLst>
      <p:ext uri="{BB962C8B-B14F-4D97-AF65-F5344CB8AC3E}">
        <p14:creationId xmlns:p14="http://schemas.microsoft.com/office/powerpoint/2010/main" val="3408171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32B7-9043-B42A-0848-4FAE1A3E2F1D}"/>
              </a:ext>
            </a:extLst>
          </p:cNvPr>
          <p:cNvSpPr>
            <a:spLocks noGrp="1"/>
          </p:cNvSpPr>
          <p:nvPr>
            <p:ph type="title"/>
          </p:nvPr>
        </p:nvSpPr>
        <p:spPr/>
        <p:txBody>
          <a:bodyPr/>
          <a:lstStyle/>
          <a:p>
            <a:r>
              <a:rPr lang="en-IN" b="1" dirty="0"/>
              <a:t>Linear Equalizers:</a:t>
            </a:r>
          </a:p>
        </p:txBody>
      </p:sp>
      <p:sp>
        <p:nvSpPr>
          <p:cNvPr id="3" name="Content Placeholder 2">
            <a:extLst>
              <a:ext uri="{FF2B5EF4-FFF2-40B4-BE49-F238E27FC236}">
                <a16:creationId xmlns:a16="http://schemas.microsoft.com/office/drawing/2014/main" id="{C44DFB2A-DE3F-2F78-50A3-F73C8EEC328B}"/>
              </a:ext>
            </a:extLst>
          </p:cNvPr>
          <p:cNvSpPr>
            <a:spLocks noGrp="1"/>
          </p:cNvSpPr>
          <p:nvPr>
            <p:ph idx="1"/>
          </p:nvPr>
        </p:nvSpPr>
        <p:spPr>
          <a:xfrm>
            <a:off x="838199" y="1393371"/>
            <a:ext cx="10918371" cy="4783592"/>
          </a:xfrm>
        </p:spPr>
        <p:txBody>
          <a:bodyPr>
            <a:normAutofit/>
          </a:bodyPr>
          <a:lstStyle/>
          <a:p>
            <a:pPr algn="l"/>
            <a:r>
              <a:rPr lang="en-US" b="0" i="0" u="none" strike="noStrike" baseline="0" dirty="0">
                <a:latin typeface="TimesLTStd-Roman"/>
              </a:rPr>
              <a:t>A data modulated baseband pulse train is often attenuated and distorted by the transmission medium. The attenuation can be compensated by the preamplifier, whereas the distortion can be compensated by an equalizer.</a:t>
            </a:r>
          </a:p>
          <a:p>
            <a:pPr algn="l"/>
            <a:endParaRPr lang="en-US" dirty="0">
              <a:latin typeface="TimesLTStd-Roman"/>
            </a:endParaRPr>
          </a:p>
          <a:p>
            <a:pPr algn="just"/>
            <a:r>
              <a:rPr lang="en-US" b="0" i="0" u="none" strike="noStrike" baseline="0" dirty="0">
                <a:latin typeface="TimesLTStd-Roman"/>
              </a:rPr>
              <a:t>The equalizer could also enhance the received channel noise by boosting its components at these critical frequencies. This </a:t>
            </a:r>
            <a:r>
              <a:rPr lang="en-IN" b="0" i="0" u="none" strike="noStrike" baseline="0" dirty="0">
                <a:latin typeface="TimesLTStd-Roman"/>
              </a:rPr>
              <a:t>undesirable phenomenon is known as </a:t>
            </a:r>
            <a:r>
              <a:rPr lang="en-IN" b="1" i="0" u="none" strike="noStrike" baseline="0" dirty="0">
                <a:latin typeface="TimesLTStd-Bold"/>
              </a:rPr>
              <a:t>noise enhancement </a:t>
            </a:r>
            <a:r>
              <a:rPr lang="en-IN" b="0" i="0" u="none" strike="noStrike" baseline="0" dirty="0">
                <a:latin typeface="TimesLTStd-Roman"/>
              </a:rPr>
              <a:t>or </a:t>
            </a:r>
            <a:r>
              <a:rPr lang="en-IN" b="1" i="0" u="none" strike="noStrike" baseline="0" dirty="0">
                <a:latin typeface="TimesLTStd-Bold"/>
              </a:rPr>
              <a:t>noise amplification</a:t>
            </a:r>
            <a:r>
              <a:rPr lang="en-IN" b="0" i="0" u="none" strike="noStrike" baseline="0" dirty="0">
                <a:latin typeface="TimesLTStd-Roman"/>
              </a:rPr>
              <a:t>.</a:t>
            </a:r>
            <a:endParaRPr lang="en-IN" dirty="0"/>
          </a:p>
        </p:txBody>
      </p:sp>
    </p:spTree>
    <p:extLst>
      <p:ext uri="{BB962C8B-B14F-4D97-AF65-F5344CB8AC3E}">
        <p14:creationId xmlns:p14="http://schemas.microsoft.com/office/powerpoint/2010/main" val="3222215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16574-DB89-A517-105A-0113C1AC2895}"/>
              </a:ext>
            </a:extLst>
          </p:cNvPr>
          <p:cNvSpPr>
            <a:spLocks noGrp="1"/>
          </p:cNvSpPr>
          <p:nvPr>
            <p:ph type="title"/>
          </p:nvPr>
        </p:nvSpPr>
        <p:spPr>
          <a:xfrm>
            <a:off x="522514" y="365126"/>
            <a:ext cx="10831286" cy="962932"/>
          </a:xfrm>
        </p:spPr>
        <p:txBody>
          <a:bodyPr/>
          <a:lstStyle/>
          <a:p>
            <a:r>
              <a:rPr lang="en-IN" b="1" dirty="0" err="1"/>
              <a:t>i</a:t>
            </a:r>
            <a:r>
              <a:rPr lang="en-IN" b="1" dirty="0"/>
              <a:t>. Zero-Forcing Equalizer Design:</a:t>
            </a:r>
          </a:p>
        </p:txBody>
      </p:sp>
      <p:pic>
        <p:nvPicPr>
          <p:cNvPr id="5" name="Content Placeholder 4">
            <a:extLst>
              <a:ext uri="{FF2B5EF4-FFF2-40B4-BE49-F238E27FC236}">
                <a16:creationId xmlns:a16="http://schemas.microsoft.com/office/drawing/2014/main" id="{885420D1-6043-456B-A2AD-5B0DF1F17446}"/>
              </a:ext>
            </a:extLst>
          </p:cNvPr>
          <p:cNvPicPr>
            <a:picLocks noGrp="1" noChangeAspect="1"/>
          </p:cNvPicPr>
          <p:nvPr>
            <p:ph idx="1"/>
          </p:nvPr>
        </p:nvPicPr>
        <p:blipFill>
          <a:blip r:embed="rId2"/>
          <a:stretch>
            <a:fillRect/>
          </a:stretch>
        </p:blipFill>
        <p:spPr>
          <a:xfrm>
            <a:off x="1251858" y="1153886"/>
            <a:ext cx="10417628" cy="5338988"/>
          </a:xfrm>
        </p:spPr>
      </p:pic>
    </p:spTree>
    <p:extLst>
      <p:ext uri="{BB962C8B-B14F-4D97-AF65-F5344CB8AC3E}">
        <p14:creationId xmlns:p14="http://schemas.microsoft.com/office/powerpoint/2010/main" val="2023186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881D-F02F-370B-C4C2-445DB3E6E0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DAA3B1-93BD-C7B1-E56E-43FCF8CF1B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9B52415-1948-9A62-91B2-8EEEE27F121D}"/>
              </a:ext>
            </a:extLst>
          </p:cNvPr>
          <p:cNvPicPr>
            <a:picLocks noChangeAspect="1"/>
          </p:cNvPicPr>
          <p:nvPr/>
        </p:nvPicPr>
        <p:blipFill>
          <a:blip r:embed="rId2"/>
          <a:stretch>
            <a:fillRect/>
          </a:stretch>
        </p:blipFill>
        <p:spPr>
          <a:xfrm>
            <a:off x="577947" y="0"/>
            <a:ext cx="11036105" cy="6858000"/>
          </a:xfrm>
          <a:prstGeom prst="rect">
            <a:avLst/>
          </a:prstGeom>
        </p:spPr>
      </p:pic>
    </p:spTree>
    <p:extLst>
      <p:ext uri="{BB962C8B-B14F-4D97-AF65-F5344CB8AC3E}">
        <p14:creationId xmlns:p14="http://schemas.microsoft.com/office/powerpoint/2010/main" val="71679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882F39-5CC1-5E42-4258-F17940683BEA}"/>
              </a:ext>
            </a:extLst>
          </p:cNvPr>
          <p:cNvPicPr>
            <a:picLocks noChangeAspect="1"/>
          </p:cNvPicPr>
          <p:nvPr/>
        </p:nvPicPr>
        <p:blipFill>
          <a:blip r:embed="rId2"/>
          <a:stretch>
            <a:fillRect/>
          </a:stretch>
        </p:blipFill>
        <p:spPr>
          <a:xfrm>
            <a:off x="632749" y="1681223"/>
            <a:ext cx="10926501" cy="3495554"/>
          </a:xfrm>
          <a:prstGeom prst="rect">
            <a:avLst/>
          </a:prstGeom>
        </p:spPr>
      </p:pic>
    </p:spTree>
    <p:extLst>
      <p:ext uri="{BB962C8B-B14F-4D97-AF65-F5344CB8AC3E}">
        <p14:creationId xmlns:p14="http://schemas.microsoft.com/office/powerpoint/2010/main" val="2028067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B502E-74A0-4A9C-4803-362E350BFDBA}"/>
              </a:ext>
            </a:extLst>
          </p:cNvPr>
          <p:cNvSpPr>
            <a:spLocks noGrp="1"/>
          </p:cNvSpPr>
          <p:nvPr>
            <p:ph type="title"/>
          </p:nvPr>
        </p:nvSpPr>
        <p:spPr>
          <a:xfrm>
            <a:off x="544285" y="365125"/>
            <a:ext cx="11310257" cy="1325563"/>
          </a:xfrm>
        </p:spPr>
        <p:txBody>
          <a:bodyPr/>
          <a:lstStyle/>
          <a:p>
            <a:r>
              <a:rPr lang="en-IN" b="1" dirty="0"/>
              <a:t>ii. Minimum Mean Square Error (MMSE) equalizer design:</a:t>
            </a:r>
          </a:p>
        </p:txBody>
      </p:sp>
      <p:pic>
        <p:nvPicPr>
          <p:cNvPr id="7" name="Content Placeholder 6">
            <a:extLst>
              <a:ext uri="{FF2B5EF4-FFF2-40B4-BE49-F238E27FC236}">
                <a16:creationId xmlns:a16="http://schemas.microsoft.com/office/drawing/2014/main" id="{E01E1CC3-ECA4-A65D-4D84-ACE9DE1DFCE7}"/>
              </a:ext>
            </a:extLst>
          </p:cNvPr>
          <p:cNvPicPr>
            <a:picLocks noGrp="1" noChangeAspect="1"/>
          </p:cNvPicPr>
          <p:nvPr>
            <p:ph idx="1"/>
          </p:nvPr>
        </p:nvPicPr>
        <p:blipFill>
          <a:blip r:embed="rId2"/>
          <a:stretch>
            <a:fillRect/>
          </a:stretch>
        </p:blipFill>
        <p:spPr>
          <a:xfrm>
            <a:off x="1458686" y="1690687"/>
            <a:ext cx="8763000" cy="4802187"/>
          </a:xfrm>
        </p:spPr>
      </p:pic>
    </p:spTree>
    <p:extLst>
      <p:ext uri="{BB962C8B-B14F-4D97-AF65-F5344CB8AC3E}">
        <p14:creationId xmlns:p14="http://schemas.microsoft.com/office/powerpoint/2010/main" val="2211676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C20DB1-3975-91BA-253E-06F65223A2B8}"/>
              </a:ext>
            </a:extLst>
          </p:cNvPr>
          <p:cNvPicPr>
            <a:picLocks noChangeAspect="1"/>
          </p:cNvPicPr>
          <p:nvPr/>
        </p:nvPicPr>
        <p:blipFill>
          <a:blip r:embed="rId2"/>
          <a:stretch>
            <a:fillRect/>
          </a:stretch>
        </p:blipFill>
        <p:spPr>
          <a:xfrm>
            <a:off x="1709057" y="370114"/>
            <a:ext cx="9786257" cy="6139543"/>
          </a:xfrm>
          <a:prstGeom prst="rect">
            <a:avLst/>
          </a:prstGeom>
        </p:spPr>
      </p:pic>
    </p:spTree>
    <p:extLst>
      <p:ext uri="{BB962C8B-B14F-4D97-AF65-F5344CB8AC3E}">
        <p14:creationId xmlns:p14="http://schemas.microsoft.com/office/powerpoint/2010/main" val="290943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0E002-007C-9E39-907F-25E7EB2036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5FC7DC-3B6E-627D-A5C4-A19757E6B8D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27F9DE7-ED6A-8EBE-6194-65B10D91EC31}"/>
              </a:ext>
            </a:extLst>
          </p:cNvPr>
          <p:cNvPicPr>
            <a:picLocks noChangeAspect="1"/>
          </p:cNvPicPr>
          <p:nvPr/>
        </p:nvPicPr>
        <p:blipFill>
          <a:blip r:embed="rId2"/>
          <a:stretch>
            <a:fillRect/>
          </a:stretch>
        </p:blipFill>
        <p:spPr>
          <a:xfrm>
            <a:off x="0" y="-443"/>
            <a:ext cx="12192000" cy="4234985"/>
          </a:xfrm>
          <a:prstGeom prst="rect">
            <a:avLst/>
          </a:prstGeom>
        </p:spPr>
      </p:pic>
      <p:pic>
        <p:nvPicPr>
          <p:cNvPr id="6" name="Picture 5">
            <a:extLst>
              <a:ext uri="{FF2B5EF4-FFF2-40B4-BE49-F238E27FC236}">
                <a16:creationId xmlns:a16="http://schemas.microsoft.com/office/drawing/2014/main" id="{A32DBE71-0E1D-9B20-2DC9-5751F0663F65}"/>
              </a:ext>
            </a:extLst>
          </p:cNvPr>
          <p:cNvPicPr>
            <a:picLocks noChangeAspect="1"/>
          </p:cNvPicPr>
          <p:nvPr/>
        </p:nvPicPr>
        <p:blipFill>
          <a:blip r:embed="rId3"/>
          <a:stretch>
            <a:fillRect/>
          </a:stretch>
        </p:blipFill>
        <p:spPr>
          <a:xfrm>
            <a:off x="392712" y="4164681"/>
            <a:ext cx="11636002" cy="2546430"/>
          </a:xfrm>
          <a:prstGeom prst="rect">
            <a:avLst/>
          </a:prstGeom>
        </p:spPr>
      </p:pic>
    </p:spTree>
    <p:extLst>
      <p:ext uri="{BB962C8B-B14F-4D97-AF65-F5344CB8AC3E}">
        <p14:creationId xmlns:p14="http://schemas.microsoft.com/office/powerpoint/2010/main" val="3734886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1A256-66E8-D5BB-BA6B-A4A08AEBE487}"/>
              </a:ext>
            </a:extLst>
          </p:cNvPr>
          <p:cNvPicPr>
            <a:picLocks noChangeAspect="1"/>
          </p:cNvPicPr>
          <p:nvPr/>
        </p:nvPicPr>
        <p:blipFill>
          <a:blip r:embed="rId2"/>
          <a:stretch>
            <a:fillRect/>
          </a:stretch>
        </p:blipFill>
        <p:spPr>
          <a:xfrm>
            <a:off x="664030" y="435429"/>
            <a:ext cx="10167256" cy="6052457"/>
          </a:xfrm>
          <a:prstGeom prst="rect">
            <a:avLst/>
          </a:prstGeom>
        </p:spPr>
      </p:pic>
    </p:spTree>
    <p:extLst>
      <p:ext uri="{BB962C8B-B14F-4D97-AF65-F5344CB8AC3E}">
        <p14:creationId xmlns:p14="http://schemas.microsoft.com/office/powerpoint/2010/main" val="2796209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BB080-1596-4187-8913-CE416D4881AF}"/>
              </a:ext>
            </a:extLst>
          </p:cNvPr>
          <p:cNvPicPr>
            <a:picLocks noChangeAspect="1"/>
          </p:cNvPicPr>
          <p:nvPr/>
        </p:nvPicPr>
        <p:blipFill>
          <a:blip r:embed="rId2"/>
          <a:stretch>
            <a:fillRect/>
          </a:stretch>
        </p:blipFill>
        <p:spPr>
          <a:xfrm>
            <a:off x="411315" y="199663"/>
            <a:ext cx="4467828" cy="1429473"/>
          </a:xfrm>
          <a:prstGeom prst="rect">
            <a:avLst/>
          </a:prstGeom>
        </p:spPr>
      </p:pic>
      <p:pic>
        <p:nvPicPr>
          <p:cNvPr id="9" name="Picture 8">
            <a:extLst>
              <a:ext uri="{FF2B5EF4-FFF2-40B4-BE49-F238E27FC236}">
                <a16:creationId xmlns:a16="http://schemas.microsoft.com/office/drawing/2014/main" id="{82DB9345-B446-D42F-9143-F7CF9FF991AF}"/>
              </a:ext>
            </a:extLst>
          </p:cNvPr>
          <p:cNvPicPr>
            <a:picLocks noChangeAspect="1"/>
          </p:cNvPicPr>
          <p:nvPr/>
        </p:nvPicPr>
        <p:blipFill>
          <a:blip r:embed="rId3"/>
          <a:stretch>
            <a:fillRect/>
          </a:stretch>
        </p:blipFill>
        <p:spPr>
          <a:xfrm>
            <a:off x="87086" y="1629136"/>
            <a:ext cx="7315200" cy="5440101"/>
          </a:xfrm>
          <a:prstGeom prst="rect">
            <a:avLst/>
          </a:prstGeom>
        </p:spPr>
      </p:pic>
    </p:spTree>
    <p:extLst>
      <p:ext uri="{BB962C8B-B14F-4D97-AF65-F5344CB8AC3E}">
        <p14:creationId xmlns:p14="http://schemas.microsoft.com/office/powerpoint/2010/main" val="3648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1E7EE-A12C-CF12-4DB2-BB47B981EF32}"/>
              </a:ext>
            </a:extLst>
          </p:cNvPr>
          <p:cNvPicPr>
            <a:picLocks noChangeAspect="1"/>
          </p:cNvPicPr>
          <p:nvPr/>
        </p:nvPicPr>
        <p:blipFill>
          <a:blip r:embed="rId2"/>
          <a:stretch>
            <a:fillRect/>
          </a:stretch>
        </p:blipFill>
        <p:spPr>
          <a:xfrm>
            <a:off x="0" y="158499"/>
            <a:ext cx="6667018" cy="3842795"/>
          </a:xfrm>
          <a:prstGeom prst="rect">
            <a:avLst/>
          </a:prstGeom>
        </p:spPr>
      </p:pic>
      <p:pic>
        <p:nvPicPr>
          <p:cNvPr id="9" name="Picture 8">
            <a:extLst>
              <a:ext uri="{FF2B5EF4-FFF2-40B4-BE49-F238E27FC236}">
                <a16:creationId xmlns:a16="http://schemas.microsoft.com/office/drawing/2014/main" id="{6EE8A8B0-9534-01F1-40FB-5B48F2D3197D}"/>
              </a:ext>
            </a:extLst>
          </p:cNvPr>
          <p:cNvPicPr>
            <a:picLocks noChangeAspect="1"/>
          </p:cNvPicPr>
          <p:nvPr/>
        </p:nvPicPr>
        <p:blipFill>
          <a:blip r:embed="rId3"/>
          <a:stretch>
            <a:fillRect/>
          </a:stretch>
        </p:blipFill>
        <p:spPr>
          <a:xfrm>
            <a:off x="5740068" y="2340429"/>
            <a:ext cx="6451932" cy="4517572"/>
          </a:xfrm>
          <a:prstGeom prst="rect">
            <a:avLst/>
          </a:prstGeom>
        </p:spPr>
      </p:pic>
    </p:spTree>
    <p:extLst>
      <p:ext uri="{BB962C8B-B14F-4D97-AF65-F5344CB8AC3E}">
        <p14:creationId xmlns:p14="http://schemas.microsoft.com/office/powerpoint/2010/main" val="4026866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80727C-229E-8216-31E9-2A2108869FB2}"/>
              </a:ext>
            </a:extLst>
          </p:cNvPr>
          <p:cNvPicPr>
            <a:picLocks noChangeAspect="1"/>
          </p:cNvPicPr>
          <p:nvPr/>
        </p:nvPicPr>
        <p:blipFill>
          <a:blip r:embed="rId2"/>
          <a:stretch>
            <a:fillRect/>
          </a:stretch>
        </p:blipFill>
        <p:spPr>
          <a:xfrm>
            <a:off x="2835107" y="587829"/>
            <a:ext cx="6521785" cy="5463856"/>
          </a:xfrm>
          <a:prstGeom prst="rect">
            <a:avLst/>
          </a:prstGeom>
        </p:spPr>
      </p:pic>
    </p:spTree>
    <p:extLst>
      <p:ext uri="{BB962C8B-B14F-4D97-AF65-F5344CB8AC3E}">
        <p14:creationId xmlns:p14="http://schemas.microsoft.com/office/powerpoint/2010/main" val="375594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E425-D5E5-B0C2-58E9-72635A3A2A98}"/>
              </a:ext>
            </a:extLst>
          </p:cNvPr>
          <p:cNvSpPr>
            <a:spLocks noGrp="1"/>
          </p:cNvSpPr>
          <p:nvPr>
            <p:ph type="title"/>
          </p:nvPr>
        </p:nvSpPr>
        <p:spPr/>
        <p:txBody>
          <a:bodyPr/>
          <a:lstStyle/>
          <a:p>
            <a:r>
              <a:rPr lang="en-IN" b="1" dirty="0"/>
              <a:t>Matched Filter:</a:t>
            </a:r>
          </a:p>
        </p:txBody>
      </p:sp>
      <p:pic>
        <p:nvPicPr>
          <p:cNvPr id="5" name="Content Placeholder 4">
            <a:extLst>
              <a:ext uri="{FF2B5EF4-FFF2-40B4-BE49-F238E27FC236}">
                <a16:creationId xmlns:a16="http://schemas.microsoft.com/office/drawing/2014/main" id="{42107F97-E9C2-7D89-8272-D61C8C2CA4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4629" y="1447800"/>
            <a:ext cx="8937171" cy="5246913"/>
          </a:xfrm>
        </p:spPr>
      </p:pic>
    </p:spTree>
    <p:extLst>
      <p:ext uri="{BB962C8B-B14F-4D97-AF65-F5344CB8AC3E}">
        <p14:creationId xmlns:p14="http://schemas.microsoft.com/office/powerpoint/2010/main" val="1386701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5477-BE97-94FB-07E0-B47E2D47C74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CA4D571-80DF-B215-638B-E4FCBB98C3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0"/>
            <a:ext cx="11027229" cy="6585857"/>
          </a:xfrm>
        </p:spPr>
      </p:pic>
    </p:spTree>
    <p:extLst>
      <p:ext uri="{BB962C8B-B14F-4D97-AF65-F5344CB8AC3E}">
        <p14:creationId xmlns:p14="http://schemas.microsoft.com/office/powerpoint/2010/main" val="282965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285</Words>
  <Application>Microsoft Office PowerPoint</Application>
  <PresentationFormat>Widescreen</PresentationFormat>
  <Paragraphs>30</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TimesLTStd-Bold</vt:lpstr>
      <vt:lpstr>TimesLTStd-Roman</vt:lpstr>
      <vt:lpstr>Office Theme</vt:lpstr>
      <vt:lpstr>Optimum Receiver/filter:</vt:lpstr>
      <vt:lpstr>PowerPoint Presentation</vt:lpstr>
      <vt:lpstr>PowerPoint Presentation</vt:lpstr>
      <vt:lpstr>PowerPoint Presentation</vt:lpstr>
      <vt:lpstr>PowerPoint Presentation</vt:lpstr>
      <vt:lpstr>PowerPoint Presentation</vt:lpstr>
      <vt:lpstr>PowerPoint Presentation</vt:lpstr>
      <vt:lpstr>Matched Filter:</vt:lpstr>
      <vt:lpstr>PowerPoint Presentation</vt:lpstr>
      <vt:lpstr>PowerPoint Presentation</vt:lpstr>
      <vt:lpstr>Information Theory:</vt:lpstr>
      <vt:lpstr>PowerPoint Presentation</vt:lpstr>
      <vt:lpstr>M-ary PAM with examples:</vt:lpstr>
      <vt:lpstr>PowerPoint Presentation</vt:lpstr>
      <vt:lpstr>Pulse Shaping: Inter Symbol Interference</vt:lpstr>
      <vt:lpstr>PowerPoint Presentation</vt:lpstr>
      <vt:lpstr>Nyquist Criterion for distortionless Baseband Binary Transmission:</vt:lpstr>
      <vt:lpstr>PowerPoint Presentation</vt:lpstr>
      <vt:lpstr>Raised Cosine filter:</vt:lpstr>
      <vt:lpstr>PowerPoint Presentation</vt:lpstr>
      <vt:lpstr>PowerPoint Presentation</vt:lpstr>
      <vt:lpstr>Eye Diagrams:</vt:lpstr>
      <vt:lpstr>Linear Equalizers:</vt:lpstr>
      <vt:lpstr>i. Zero-Forcing Equalizer Design:</vt:lpstr>
      <vt:lpstr>PowerPoint Presentation</vt:lpstr>
      <vt:lpstr>PowerPoint Presentation</vt:lpstr>
      <vt:lpstr>ii. Minimum Mean Square Error (MMSE) equalizer 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Diagrams:</dc:title>
  <dc:creator>Anil Kumar Budati</dc:creator>
  <cp:lastModifiedBy>Dr. Budati Anil Kumar</cp:lastModifiedBy>
  <cp:revision>8</cp:revision>
  <dcterms:created xsi:type="dcterms:W3CDTF">2024-01-01T03:43:13Z</dcterms:created>
  <dcterms:modified xsi:type="dcterms:W3CDTF">2025-02-14T04:40:44Z</dcterms:modified>
</cp:coreProperties>
</file>